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7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38B185-B585-47CE-9B9A-78A99F5B1081}" v="4" dt="2026-03-12T01:18:57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na Krishnamoorthy" userId="a45b031b-53d8-4c87-b4fd-e3bea1146ef7" providerId="ADAL" clId="{915CCDF2-276B-481B-9A9D-F9CA74F68004}"/>
    <pc:docChg chg="custSel delSld modSld">
      <pc:chgData name="Guna Krishnamoorthy" userId="a45b031b-53d8-4c87-b4fd-e3bea1146ef7" providerId="ADAL" clId="{915CCDF2-276B-481B-9A9D-F9CA74F68004}" dt="2026-03-12T01:26:31.737" v="56" actId="20577"/>
      <pc:docMkLst>
        <pc:docMk/>
      </pc:docMkLst>
      <pc:sldChg chg="addSp modSp">
        <pc:chgData name="Guna Krishnamoorthy" userId="a45b031b-53d8-4c87-b4fd-e3bea1146ef7" providerId="ADAL" clId="{915CCDF2-276B-481B-9A9D-F9CA74F68004}" dt="2026-03-12T00:37:28.276" v="0"/>
        <pc:sldMkLst>
          <pc:docMk/>
          <pc:sldMk cId="0" sldId="258"/>
        </pc:sldMkLst>
        <pc:spChg chg="add mod">
          <ac:chgData name="Guna Krishnamoorthy" userId="a45b031b-53d8-4c87-b4fd-e3bea1146ef7" providerId="ADAL" clId="{915CCDF2-276B-481B-9A9D-F9CA74F68004}" dt="2026-03-12T00:37:28.276" v="0"/>
          <ac:spMkLst>
            <pc:docMk/>
            <pc:sldMk cId="0" sldId="258"/>
            <ac:spMk id="6" creationId="{CFBFCC29-4561-762D-36B1-97B73EE6F7A7}"/>
          </ac:spMkLst>
        </pc:spChg>
      </pc:sldChg>
      <pc:sldChg chg="modSp mod">
        <pc:chgData name="Guna Krishnamoorthy" userId="a45b031b-53d8-4c87-b4fd-e3bea1146ef7" providerId="ADAL" clId="{915CCDF2-276B-481B-9A9D-F9CA74F68004}" dt="2026-03-12T01:26:31.737" v="56" actId="20577"/>
        <pc:sldMkLst>
          <pc:docMk/>
          <pc:sldMk cId="0" sldId="260"/>
        </pc:sldMkLst>
        <pc:spChg chg="mod">
          <ac:chgData name="Guna Krishnamoorthy" userId="a45b031b-53d8-4c87-b4fd-e3bea1146ef7" providerId="ADAL" clId="{915CCDF2-276B-481B-9A9D-F9CA74F68004}" dt="2026-03-12T01:26:31.737" v="56" actId="20577"/>
          <ac:spMkLst>
            <pc:docMk/>
            <pc:sldMk cId="0" sldId="260"/>
            <ac:spMk id="5" creationId="{00000000-0000-0000-0000-000000000000}"/>
          </ac:spMkLst>
        </pc:spChg>
      </pc:sldChg>
      <pc:sldChg chg="del">
        <pc:chgData name="Guna Krishnamoorthy" userId="a45b031b-53d8-4c87-b4fd-e3bea1146ef7" providerId="ADAL" clId="{915CCDF2-276B-481B-9A9D-F9CA74F68004}" dt="2026-03-12T01:20:00.716" v="55" actId="2696"/>
        <pc:sldMkLst>
          <pc:docMk/>
          <pc:sldMk cId="0" sldId="264"/>
        </pc:sldMkLst>
      </pc:sldChg>
      <pc:sldChg chg="addSp delSp modSp mod">
        <pc:chgData name="Guna Krishnamoorthy" userId="a45b031b-53d8-4c87-b4fd-e3bea1146ef7" providerId="ADAL" clId="{915CCDF2-276B-481B-9A9D-F9CA74F68004}" dt="2026-03-12T01:19:52.239" v="54"/>
        <pc:sldMkLst>
          <pc:docMk/>
          <pc:sldMk cId="0" sldId="265"/>
        </pc:sldMkLst>
        <pc:spChg chg="mod">
          <ac:chgData name="Guna Krishnamoorthy" userId="a45b031b-53d8-4c87-b4fd-e3bea1146ef7" providerId="ADAL" clId="{915CCDF2-276B-481B-9A9D-F9CA74F68004}" dt="2026-03-12T01:19:49.950" v="52" actId="20577"/>
          <ac:spMkLst>
            <pc:docMk/>
            <pc:sldMk cId="0" sldId="265"/>
            <ac:spMk id="2" creationId="{00000000-0000-0000-0000-000000000000}"/>
          </ac:spMkLst>
        </pc:spChg>
        <pc:spChg chg="mod">
          <ac:chgData name="Guna Krishnamoorthy" userId="a45b031b-53d8-4c87-b4fd-e3bea1146ef7" providerId="ADAL" clId="{915CCDF2-276B-481B-9A9D-F9CA74F68004}" dt="2026-03-12T01:19:26.086" v="37" actId="14100"/>
          <ac:spMkLst>
            <pc:docMk/>
            <pc:sldMk cId="0" sldId="265"/>
            <ac:spMk id="3" creationId="{00000000-0000-0000-0000-000000000000}"/>
          </ac:spMkLst>
        </pc:spChg>
        <pc:spChg chg="add del mod">
          <ac:chgData name="Guna Krishnamoorthy" userId="a45b031b-53d8-4c87-b4fd-e3bea1146ef7" providerId="ADAL" clId="{915CCDF2-276B-481B-9A9D-F9CA74F68004}" dt="2026-03-12T01:19:52.239" v="54"/>
          <ac:spMkLst>
            <pc:docMk/>
            <pc:sldMk cId="0" sldId="265"/>
            <ac:spMk id="4" creationId="{9A22E08C-0428-D86B-B4C2-7891854B3471}"/>
          </ac:spMkLst>
        </pc:spChg>
      </pc:sldChg>
      <pc:sldChg chg="modSp mod">
        <pc:chgData name="Guna Krishnamoorthy" userId="a45b031b-53d8-4c87-b4fd-e3bea1146ef7" providerId="ADAL" clId="{915CCDF2-276B-481B-9A9D-F9CA74F68004}" dt="2026-03-12T00:37:38.304" v="2" actId="20577"/>
        <pc:sldMkLst>
          <pc:docMk/>
          <pc:sldMk cId="74721718" sldId="266"/>
        </pc:sldMkLst>
        <pc:spChg chg="mod">
          <ac:chgData name="Guna Krishnamoorthy" userId="a45b031b-53d8-4c87-b4fd-e3bea1146ef7" providerId="ADAL" clId="{915CCDF2-276B-481B-9A9D-F9CA74F68004}" dt="2026-03-12T00:37:38.304" v="2" actId="20577"/>
          <ac:spMkLst>
            <pc:docMk/>
            <pc:sldMk cId="74721718" sldId="266"/>
            <ac:spMk id="5" creationId="{441A5F81-4715-AEEA-BE3C-C503EC50803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victas.uca.org.au/elm/contacts/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ictas.uca.org.au/news/" TargetMode="External"/><Relationship Id="rId2" Type="http://schemas.openxmlformats.org/officeDocument/2006/relationships/hyperlink" Target="https://victas.uca.org.au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victas.uca.org.au/news-events/people/" TargetMode="External"/><Relationship Id="rId4" Type="http://schemas.openxmlformats.org/officeDocument/2006/relationships/hyperlink" Target="https://victas.uca.org.au/news-events/features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ictas.uca.org.au/news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victas.uca.org.au/wp-admin/upload.php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ictas.uca.org.au/resources/grants/" TargetMode="External"/><Relationship Id="rId2" Type="http://schemas.openxmlformats.org/officeDocument/2006/relationships/hyperlink" Target="https://victas.uca.org.au/resources/accounting-services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Synod Website Rebuild Workshop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55307"/>
          </a:xfrm>
        </p:spPr>
        <p:txBody>
          <a:bodyPr/>
          <a:lstStyle/>
          <a:p>
            <a:r>
              <a:rPr dirty="0"/>
              <a:t>Key Challenges and Improvements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45503-2CB7-7BF0-4328-C2D3FF48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37740-D766-ECB9-7794-3D9EAE2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Security &amp; Privacy – Displaying Contact Information</a:t>
            </a:r>
            <a:endParaRPr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05968C-DC8F-CF1E-8C72-A6E92DBF845B}"/>
              </a:ext>
            </a:extLst>
          </p:cNvPr>
          <p:cNvSpPr/>
          <p:nvPr/>
        </p:nvSpPr>
        <p:spPr>
          <a:xfrm>
            <a:off x="457200" y="1828800"/>
            <a:ext cx="4114800" cy="4004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b="1" dirty="0"/>
          </a:p>
          <a:p>
            <a:r>
              <a:rPr sz="2000" b="1" dirty="0"/>
              <a:t>Current Problem</a:t>
            </a:r>
          </a:p>
          <a:p>
            <a:endParaRPr dirty="0"/>
          </a:p>
          <a:p>
            <a:r>
              <a:rPr lang="en-US" dirty="0"/>
              <a:t>Displaying contact details publicly can lead to:</a:t>
            </a:r>
          </a:p>
          <a:p>
            <a:endParaRPr lang="en-US" dirty="0"/>
          </a:p>
          <a:p>
            <a:r>
              <a:rPr lang="en-US" dirty="0"/>
              <a:t>• </a:t>
            </a:r>
            <a:r>
              <a:rPr lang="en-US" b="1" dirty="0"/>
              <a:t>Spam emails</a:t>
            </a:r>
            <a:r>
              <a:rPr lang="en-US" dirty="0"/>
              <a:t> from bots scraping email addresses</a:t>
            </a:r>
            <a:br>
              <a:rPr lang="en-US" dirty="0"/>
            </a:br>
            <a:r>
              <a:rPr lang="en-US" dirty="0"/>
              <a:t>• </a:t>
            </a:r>
            <a:r>
              <a:rPr lang="en-US" b="1" dirty="0"/>
              <a:t>Unwanted phone calls</a:t>
            </a:r>
            <a:r>
              <a:rPr lang="en-US" dirty="0"/>
              <a:t> or misuse of phone numbers</a:t>
            </a:r>
            <a:br>
              <a:rPr lang="en-US" dirty="0"/>
            </a:br>
            <a:r>
              <a:rPr lang="en-US" dirty="0"/>
              <a:t>• </a:t>
            </a:r>
            <a:r>
              <a:rPr lang="en-US" b="1" dirty="0"/>
              <a:t>Privacy concerns for staff members</a:t>
            </a:r>
            <a:br>
              <a:rPr lang="en-US" dirty="0"/>
            </a:br>
            <a:r>
              <a:rPr lang="en-US" dirty="0"/>
              <a:t>• Increased </a:t>
            </a:r>
            <a:r>
              <a:rPr lang="en-US" b="1" dirty="0"/>
              <a:t>security risks</a:t>
            </a:r>
            <a:r>
              <a:rPr lang="en-US" dirty="0"/>
              <a:t> if personal details are widely exposed.</a:t>
            </a:r>
          </a:p>
          <a:p>
            <a:endParaRPr lang="en-US" dirty="0"/>
          </a:p>
          <a:p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F149A8-43E3-42D2-8518-C66DED2DCA8D}"/>
              </a:ext>
            </a:extLst>
          </p:cNvPr>
          <p:cNvSpPr/>
          <p:nvPr/>
        </p:nvSpPr>
        <p:spPr>
          <a:xfrm>
            <a:off x="4754880" y="1828800"/>
            <a:ext cx="4114800" cy="4004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b="1" dirty="0"/>
          </a:p>
          <a:p>
            <a:r>
              <a:rPr sz="2000" b="1" dirty="0"/>
              <a:t>Recommended Solution</a:t>
            </a:r>
            <a:endParaRPr lang="en-US" sz="2000" b="1" dirty="0"/>
          </a:p>
          <a:p>
            <a:endParaRPr lang="en-US" sz="2000" b="1" dirty="0"/>
          </a:p>
          <a:p>
            <a:r>
              <a:rPr lang="en-US" b="1" dirty="0"/>
              <a:t>Use Contact Forms (Recommended)</a:t>
            </a:r>
          </a:p>
          <a:p>
            <a:r>
              <a:rPr lang="en-US" dirty="0"/>
              <a:t>Instead of displaying email addresses, provide a </a:t>
            </a:r>
            <a:r>
              <a:rPr lang="en-US" b="1" dirty="0"/>
              <a:t>contact form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Messages can be sent directly to the appropriate team internally.</a:t>
            </a:r>
          </a:p>
          <a:p>
            <a:endParaRPr lang="en-US" dirty="0"/>
          </a:p>
          <a:p>
            <a:r>
              <a:rPr lang="en-US" dirty="0"/>
              <a:t>Benefits:</a:t>
            </a:r>
          </a:p>
          <a:p>
            <a:r>
              <a:rPr lang="en-US" dirty="0"/>
              <a:t>• Protects email addresses</a:t>
            </a:r>
            <a:br>
              <a:rPr lang="en-US" dirty="0"/>
            </a:br>
            <a:r>
              <a:rPr lang="en-US" dirty="0"/>
              <a:t>• Reduces spam</a:t>
            </a:r>
            <a:br>
              <a:rPr lang="en-US" dirty="0"/>
            </a:br>
            <a:r>
              <a:rPr lang="en-US" dirty="0"/>
              <a:t>• Improves security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BECFAE-1968-8B4D-5266-0C05933E1633}"/>
              </a:ext>
            </a:extLst>
          </p:cNvPr>
          <p:cNvSpPr txBox="1"/>
          <p:nvPr/>
        </p:nvSpPr>
        <p:spPr>
          <a:xfrm>
            <a:off x="539014" y="6066804"/>
            <a:ext cx="8330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Links to the page : </a:t>
            </a:r>
            <a:r>
              <a:rPr lang="en-US" dirty="0">
                <a:hlinkClick r:id="rId2"/>
              </a:rPr>
              <a:t>https://victas.uca.org.au/elm/contacts/</a:t>
            </a:r>
            <a:r>
              <a:rPr lang="en-US" dirty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96445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33061"/>
            <a:ext cx="7772400" cy="4437246"/>
          </a:xfrm>
        </p:spPr>
        <p:txBody>
          <a:bodyPr>
            <a:normAutofit fontScale="90000"/>
          </a:bodyPr>
          <a:lstStyle/>
          <a:p>
            <a:r>
              <a:rPr lang="en-AU" sz="3200" b="0" cap="none" dirty="0"/>
              <a:t>• Better performance</a:t>
            </a:r>
            <a:br>
              <a:rPr lang="en-AU" sz="3200" b="0" cap="none" dirty="0"/>
            </a:br>
            <a:br>
              <a:rPr lang="en-AU" sz="3200" b="0" cap="none" dirty="0"/>
            </a:br>
            <a:r>
              <a:rPr lang="en-AU" sz="3200" b="0" cap="none" dirty="0"/>
              <a:t>• Easier content management</a:t>
            </a:r>
            <a:br>
              <a:rPr lang="en-AU" sz="3200" b="0" cap="none" dirty="0"/>
            </a:br>
            <a:br>
              <a:rPr lang="en-AU" sz="3200" b="0" cap="none" dirty="0"/>
            </a:br>
            <a:r>
              <a:rPr lang="en-AU" sz="3200" b="0" cap="none" dirty="0"/>
              <a:t>• Improved navigation</a:t>
            </a:r>
            <a:br>
              <a:rPr lang="en-AU" sz="3200" b="0" cap="none" dirty="0"/>
            </a:br>
            <a:br>
              <a:rPr lang="en-AU" sz="3200" b="0" cap="none" dirty="0"/>
            </a:br>
            <a:r>
              <a:rPr lang="en-AU" sz="3200" b="0" cap="none" dirty="0"/>
              <a:t>• Accessibility compliance</a:t>
            </a:r>
            <a:br>
              <a:rPr lang="en-AU" sz="3200" b="0" cap="none" dirty="0"/>
            </a:br>
            <a:br>
              <a:rPr lang="en-AU" sz="3200" b="0" cap="none" dirty="0"/>
            </a:br>
            <a:r>
              <a:rPr lang="en-AU" sz="3200" b="0" cap="none" dirty="0"/>
              <a:t>• Scalable website structure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950914"/>
            <a:ext cx="7772400" cy="945264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Expected Outcome</a:t>
            </a:r>
            <a:endParaRPr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566" y="950913"/>
            <a:ext cx="7772400" cy="772009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KEY ISSUES IDENTIFIED IN THE SYNOD WEBSITE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CA5CD1B-35C3-534C-8C3F-9DB0835C5E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22313" y="2384437"/>
            <a:ext cx="7868653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Large number of posts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(1000+ since 2015)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Homepage too long</a:t>
            </a:r>
            <a:b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Accessibility standards (WCAG 2.1)</a:t>
            </a:r>
            <a:b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Performance Issue – Blank Pages Appearing</a:t>
            </a:r>
            <a:b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Media library audit needed</a:t>
            </a:r>
            <a:b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Complex navigation structure</a:t>
            </a:r>
            <a:b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Security – emails &amp; phone numbers visible</a:t>
            </a:r>
            <a:b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Large Number of Posts (1000+ since 2015)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828800"/>
            <a:ext cx="41148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/>
              <a:t>Current Problem</a:t>
            </a:r>
          </a:p>
          <a:p>
            <a:endParaRPr dirty="0"/>
          </a:p>
          <a:p>
            <a:r>
              <a:rPr dirty="0"/>
              <a:t>• Too many posts on pages</a:t>
            </a:r>
          </a:p>
          <a:p>
            <a:r>
              <a:rPr dirty="0"/>
              <a:t>• Hard to locate older content</a:t>
            </a:r>
          </a:p>
          <a:p>
            <a:r>
              <a:rPr dirty="0"/>
              <a:t>• Slower page loading</a:t>
            </a:r>
          </a:p>
          <a:p>
            <a:r>
              <a:rPr dirty="0"/>
              <a:t>• Difficult content management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754880" y="1828800"/>
            <a:ext cx="41148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/>
              <a:t>Recommended Solution</a:t>
            </a:r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Organise</a:t>
            </a:r>
            <a:r>
              <a:rPr dirty="0"/>
              <a:t> posts by category</a:t>
            </a:r>
            <a:r>
              <a:rPr lang="en-US" dirty="0"/>
              <a:t>, tags</a:t>
            </a:r>
            <a:endParaRPr dirty="0"/>
          </a:p>
          <a:p>
            <a:r>
              <a:rPr dirty="0"/>
              <a:t>• Archive posts by year</a:t>
            </a:r>
          </a:p>
          <a:p>
            <a:r>
              <a:rPr dirty="0"/>
              <a:t>• Pagination (10–12 per page)</a:t>
            </a:r>
          </a:p>
          <a:p>
            <a:r>
              <a:rPr dirty="0"/>
              <a:t>• Dedicated archive section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072FAF-B230-2E62-D4D6-2FADF34681AA}"/>
              </a:ext>
            </a:extLst>
          </p:cNvPr>
          <p:cNvSpPr txBox="1"/>
          <p:nvPr/>
        </p:nvSpPr>
        <p:spPr>
          <a:xfrm>
            <a:off x="539014" y="4983162"/>
            <a:ext cx="8330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Links to the page : </a:t>
            </a:r>
            <a:r>
              <a:rPr lang="en-US" dirty="0">
                <a:hlinkClick r:id="rId2"/>
              </a:rPr>
              <a:t>https://victas.uca.org.au/</a:t>
            </a:r>
            <a:r>
              <a:rPr lang="en-US" dirty="0"/>
              <a:t> </a:t>
            </a:r>
            <a:endParaRPr lang="en-A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BFCC29-4561-762D-36B1-97B73EE6F7A7}"/>
              </a:ext>
            </a:extLst>
          </p:cNvPr>
          <p:cNvSpPr txBox="1"/>
          <p:nvPr/>
        </p:nvSpPr>
        <p:spPr>
          <a:xfrm>
            <a:off x="539014" y="4983162"/>
            <a:ext cx="8330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Links to the page : </a:t>
            </a:r>
            <a:r>
              <a:rPr lang="en-US" dirty="0">
                <a:hlinkClick r:id="rId3"/>
              </a:rPr>
              <a:t>https://victas.uca.org.au/news/</a:t>
            </a:r>
            <a:r>
              <a:rPr lang="en-US" dirty="0"/>
              <a:t> </a:t>
            </a:r>
          </a:p>
          <a:p>
            <a:r>
              <a:rPr lang="en-US" dirty="0"/>
              <a:t>			       </a:t>
            </a:r>
            <a:r>
              <a:rPr lang="en-US" dirty="0">
                <a:hlinkClick r:id="rId4"/>
              </a:rPr>
              <a:t>https://victas.uca.org.au/news-events/features/</a:t>
            </a:r>
            <a:endParaRPr lang="en-US" dirty="0"/>
          </a:p>
          <a:p>
            <a:r>
              <a:rPr lang="en-US" dirty="0"/>
              <a:t>                                 </a:t>
            </a:r>
            <a:r>
              <a:rPr lang="en-US" dirty="0">
                <a:hlinkClick r:id="rId5"/>
              </a:rPr>
              <a:t>https://victas.uca.org.au/news-events/people/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endParaRPr lang="en-A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39C0D-B1DA-74F4-25D9-5283E7C1E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9220A-2C56-232A-1305-688F4A0A0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Homepage Layout</a:t>
            </a:r>
            <a:endParaRPr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4249EA-B2AF-7F68-D7C6-DCF8C066B44A}"/>
              </a:ext>
            </a:extLst>
          </p:cNvPr>
          <p:cNvSpPr/>
          <p:nvPr/>
        </p:nvSpPr>
        <p:spPr>
          <a:xfrm>
            <a:off x="457200" y="1828800"/>
            <a:ext cx="41148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/>
              <a:t>Current Problem</a:t>
            </a:r>
          </a:p>
          <a:p>
            <a:endParaRPr lang="en-US" dirty="0"/>
          </a:p>
          <a:p>
            <a:r>
              <a:rPr lang="en-US" dirty="0"/>
              <a:t>• Homepage is </a:t>
            </a:r>
            <a:r>
              <a:rPr lang="en-US" b="1" dirty="0"/>
              <a:t>very long and difficult to navigate</a:t>
            </a:r>
            <a:br>
              <a:rPr lang="en-US" dirty="0"/>
            </a:br>
            <a:r>
              <a:rPr lang="en-US" dirty="0"/>
              <a:t>• Users must </a:t>
            </a:r>
            <a:r>
              <a:rPr lang="en-US" b="1" dirty="0"/>
              <a:t>scroll extensively to find content</a:t>
            </a:r>
            <a:br>
              <a:rPr lang="en-US" dirty="0"/>
            </a:br>
            <a:r>
              <a:rPr lang="en-US" dirty="0"/>
              <a:t>• Large amount of content can affect </a:t>
            </a:r>
            <a:r>
              <a:rPr lang="en-US" b="1" dirty="0"/>
              <a:t>page loading performance</a:t>
            </a:r>
            <a:r>
              <a:rPr lang="en-US" dirty="0"/>
              <a:t> .</a:t>
            </a:r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0F3B65-1B34-9549-E093-5683B3C78A6C}"/>
              </a:ext>
            </a:extLst>
          </p:cNvPr>
          <p:cNvSpPr/>
          <p:nvPr/>
        </p:nvSpPr>
        <p:spPr>
          <a:xfrm>
            <a:off x="4754880" y="1828800"/>
            <a:ext cx="41148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/>
              <a:t>Recommended Solution</a:t>
            </a:r>
          </a:p>
          <a:p>
            <a:endParaRPr dirty="0"/>
          </a:p>
          <a:p>
            <a:r>
              <a:rPr dirty="0"/>
              <a:t>•</a:t>
            </a:r>
            <a:r>
              <a:rPr lang="en-US" dirty="0"/>
              <a:t> Improved user navigation</a:t>
            </a:r>
          </a:p>
          <a:p>
            <a:r>
              <a:rPr lang="en-US" dirty="0"/>
              <a:t>• Cleaner and more modern design</a:t>
            </a:r>
          </a:p>
          <a:p>
            <a:r>
              <a:rPr lang="en-US" dirty="0"/>
              <a:t>• Users quickly find important sections </a:t>
            </a:r>
          </a:p>
          <a:p>
            <a:r>
              <a:rPr lang="en-US" dirty="0"/>
              <a:t>• Can increase the page loaf performance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1A5F81-4715-AEEA-BE3C-C503EC508033}"/>
              </a:ext>
            </a:extLst>
          </p:cNvPr>
          <p:cNvSpPr txBox="1"/>
          <p:nvPr/>
        </p:nvSpPr>
        <p:spPr>
          <a:xfrm>
            <a:off x="539014" y="4983162"/>
            <a:ext cx="8330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Links to the page : </a:t>
            </a:r>
            <a:r>
              <a:rPr lang="en-US" dirty="0">
                <a:hlinkClick r:id="rId2"/>
              </a:rPr>
              <a:t>https://victas.uca.org.au/</a:t>
            </a:r>
            <a:r>
              <a:rPr lang="en-US" dirty="0"/>
              <a:t>			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4721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Recommended Homepage Layout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1600" y="1371600"/>
            <a:ext cx="6400800" cy="8229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Banner / Hero Message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2377440"/>
            <a:ext cx="6400800" cy="8229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Navigation Tiles</a:t>
            </a:r>
          </a:p>
          <a:p>
            <a:r>
              <a:rPr dirty="0"/>
              <a:t>News | Features | People | Resources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0" y="3383280"/>
            <a:ext cx="6400800" cy="8229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Upcoming Events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4389120"/>
            <a:ext cx="6400800" cy="8229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Latest News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5394960"/>
            <a:ext cx="6400800" cy="8229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Meet our Senior Leadership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Accessibility Standards (WCAG 2.1)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828800"/>
            <a:ext cx="2743200" cy="46778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/>
              <a:t>Structure</a:t>
            </a:r>
            <a:endParaRPr lang="en-US" sz="2000" b="1" dirty="0"/>
          </a:p>
          <a:p>
            <a:endParaRPr lang="en-US" sz="2000" b="1" dirty="0"/>
          </a:p>
          <a:p>
            <a:endParaRPr sz="2000" b="1" dirty="0"/>
          </a:p>
          <a:p>
            <a:r>
              <a:rPr dirty="0"/>
              <a:t>Proper headings</a:t>
            </a:r>
            <a:endParaRPr lang="en-US" dirty="0"/>
          </a:p>
          <a:p>
            <a:r>
              <a:rPr lang="en-US" dirty="0"/>
              <a:t>Headings help screen readers understand page structure.</a:t>
            </a:r>
          </a:p>
          <a:p>
            <a:endParaRPr lang="en-US" dirty="0"/>
          </a:p>
          <a:p>
            <a:r>
              <a:rPr lang="en-US" dirty="0"/>
              <a:t>Use headings in the correct order:</a:t>
            </a:r>
          </a:p>
          <a:p>
            <a:endParaRPr lang="en-US" dirty="0"/>
          </a:p>
          <a:p>
            <a:r>
              <a:rPr lang="en-US" dirty="0"/>
              <a:t>H1 – Page Title (automatically generated)</a:t>
            </a:r>
            <a:br>
              <a:rPr lang="en-US" dirty="0"/>
            </a:br>
            <a:r>
              <a:rPr lang="en-US" dirty="0"/>
              <a:t>H2 – Main sections</a:t>
            </a:r>
            <a:br>
              <a:rPr lang="en-US" dirty="0"/>
            </a:br>
            <a:r>
              <a:rPr lang="en-US" dirty="0"/>
              <a:t>H3 – Sub sections</a:t>
            </a:r>
          </a:p>
          <a:p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3383280" y="1828799"/>
            <a:ext cx="2743200" cy="4677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2000" b="1" dirty="0"/>
              <a:t>Alternative Text for Images </a:t>
            </a:r>
          </a:p>
          <a:p>
            <a:endParaRPr lang="en-AU" b="1" dirty="0"/>
          </a:p>
          <a:p>
            <a:r>
              <a:rPr lang="en-US" dirty="0"/>
              <a:t>All images must include </a:t>
            </a:r>
            <a:r>
              <a:rPr lang="en-US" b="1" dirty="0"/>
              <a:t>Alt Text</a:t>
            </a:r>
            <a:r>
              <a:rPr lang="en-US" dirty="0"/>
              <a:t> describing the image.</a:t>
            </a:r>
          </a:p>
          <a:p>
            <a:r>
              <a:rPr lang="en-US" dirty="0"/>
              <a:t>Example:</a:t>
            </a:r>
          </a:p>
          <a:p>
            <a:r>
              <a:rPr lang="en-US" dirty="0"/>
              <a:t>Image: Synod gathering photo</a:t>
            </a:r>
          </a:p>
          <a:p>
            <a:r>
              <a:rPr lang="en-US" dirty="0"/>
              <a:t>Alt text:</a:t>
            </a:r>
          </a:p>
          <a:p>
            <a:r>
              <a:rPr lang="en-US" dirty="0"/>
              <a:t>“Members of the Uniting Church attending the Synod gathering”</a:t>
            </a:r>
          </a:p>
          <a:p>
            <a:endParaRPr lang="en-US" dirty="0"/>
          </a:p>
          <a:p>
            <a:r>
              <a:rPr lang="en-US" dirty="0"/>
              <a:t>This helps </a:t>
            </a:r>
            <a:r>
              <a:rPr lang="en-US" b="1" dirty="0"/>
              <a:t>visually impaired users understand the content</a:t>
            </a:r>
            <a:r>
              <a:rPr lang="en-US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309360" y="1828800"/>
            <a:ext cx="2743200" cy="46778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2000" b="1" dirty="0"/>
          </a:p>
          <a:p>
            <a:r>
              <a:rPr lang="en-AU" sz="2000" b="1" dirty="0"/>
              <a:t>Clear and Descriptive Links</a:t>
            </a:r>
          </a:p>
          <a:p>
            <a:endParaRPr lang="en-AU" sz="2000" b="1" dirty="0"/>
          </a:p>
          <a:p>
            <a:r>
              <a:rPr lang="en-US" dirty="0"/>
              <a:t>Links should clearly describe the destination.</a:t>
            </a:r>
          </a:p>
          <a:p>
            <a:endParaRPr lang="en-US" dirty="0"/>
          </a:p>
          <a:p>
            <a:r>
              <a:rPr lang="en-US" dirty="0"/>
              <a:t>Good example:</a:t>
            </a:r>
          </a:p>
          <a:p>
            <a:r>
              <a:rPr lang="en-US" dirty="0"/>
              <a:t>“Read the full Synod announcement”</a:t>
            </a:r>
          </a:p>
          <a:p>
            <a:endParaRPr lang="en-US" dirty="0"/>
          </a:p>
          <a:p>
            <a:r>
              <a:rPr lang="en-US" dirty="0"/>
              <a:t>Bad example:</a:t>
            </a:r>
          </a:p>
          <a:p>
            <a:r>
              <a:rPr lang="en-US" dirty="0"/>
              <a:t>“Click here”</a:t>
            </a:r>
          </a:p>
          <a:p>
            <a:endParaRPr lang="en-US" dirty="0"/>
          </a:p>
          <a:p>
            <a:r>
              <a:rPr lang="en-US" dirty="0"/>
              <a:t>Screen reader users rely on meaningful link text.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Performance Issue – Blank Pages Appearing</a:t>
            </a: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457200" y="1828800"/>
            <a:ext cx="4114800" cy="462012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/>
              <a:t>Current Problem</a:t>
            </a:r>
            <a:endParaRPr lang="en-US" sz="2000" b="1" dirty="0"/>
          </a:p>
          <a:p>
            <a:endParaRPr lang="en-AU" sz="2000" b="1" dirty="0"/>
          </a:p>
          <a:p>
            <a:r>
              <a:rPr lang="en-US" dirty="0"/>
              <a:t>Occasionally, some pages on the Synod website display a </a:t>
            </a:r>
            <a:r>
              <a:rPr lang="en-US" b="1" dirty="0"/>
              <a:t>blank page or white screen</a:t>
            </a:r>
            <a:r>
              <a:rPr lang="en-US" dirty="0"/>
              <a:t> instead of loading the content.</a:t>
            </a:r>
          </a:p>
          <a:p>
            <a:endParaRPr lang="en-US" dirty="0"/>
          </a:p>
          <a:p>
            <a:r>
              <a:rPr lang="en-US" dirty="0"/>
              <a:t>This may occur when pages contain </a:t>
            </a:r>
            <a:r>
              <a:rPr lang="en-US" b="1" dirty="0"/>
              <a:t>very large amounts of content, media, or embedded elements</a:t>
            </a:r>
            <a:r>
              <a:rPr lang="en-US" dirty="0"/>
              <a:t>.</a:t>
            </a:r>
          </a:p>
          <a:p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4754880" y="1828800"/>
            <a:ext cx="4114800" cy="462012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/>
              <a:t>Recommended Solution</a:t>
            </a:r>
            <a:endParaRPr lang="en-US" sz="2000" b="1" dirty="0"/>
          </a:p>
          <a:p>
            <a:endParaRPr sz="2000" b="1" dirty="0"/>
          </a:p>
          <a:p>
            <a:r>
              <a:rPr lang="en-US" dirty="0"/>
              <a:t>Several technical factors can contribute to this issue:</a:t>
            </a:r>
          </a:p>
          <a:p>
            <a:endParaRPr lang="en-US" dirty="0"/>
          </a:p>
          <a:p>
            <a:r>
              <a:rPr lang="en-US" dirty="0"/>
              <a:t>• </a:t>
            </a:r>
            <a:r>
              <a:rPr lang="en-AU" dirty="0"/>
              <a:t>Reduce Long Pages</a:t>
            </a:r>
            <a:br>
              <a:rPr lang="en-US" dirty="0"/>
            </a:br>
            <a:r>
              <a:rPr lang="en-US" dirty="0"/>
              <a:t>• </a:t>
            </a:r>
            <a:r>
              <a:rPr lang="en-AU" dirty="0"/>
              <a:t>Optimise Media Usage</a:t>
            </a:r>
            <a:br>
              <a:rPr lang="en-US" dirty="0"/>
            </a:br>
            <a:r>
              <a:rPr lang="en-US" dirty="0"/>
              <a:t>• </a:t>
            </a:r>
            <a:r>
              <a:rPr lang="en-AU" dirty="0"/>
              <a:t>Improve Page Structure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Media Library Management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828800"/>
            <a:ext cx="41148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/>
              <a:t>Current Problem</a:t>
            </a:r>
            <a:endParaRPr lang="en-US" sz="2000" b="1" dirty="0"/>
          </a:p>
          <a:p>
            <a:endParaRPr sz="2000" b="1" dirty="0"/>
          </a:p>
          <a:p>
            <a:endParaRPr dirty="0"/>
          </a:p>
          <a:p>
            <a:r>
              <a:rPr dirty="0"/>
              <a:t>• Images stored since 2015</a:t>
            </a:r>
            <a:r>
              <a:rPr lang="en-US" dirty="0"/>
              <a:t> (3400 items)</a:t>
            </a:r>
            <a:endParaRPr dirty="0"/>
          </a:p>
          <a:p>
            <a:r>
              <a:rPr dirty="0"/>
              <a:t>• Duplicate files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4754880" y="1828800"/>
            <a:ext cx="41148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/>
              <a:t>Recommended Solution</a:t>
            </a:r>
          </a:p>
          <a:p>
            <a:endParaRPr dirty="0"/>
          </a:p>
          <a:p>
            <a:r>
              <a:rPr dirty="0"/>
              <a:t>• Media audit</a:t>
            </a:r>
          </a:p>
          <a:p>
            <a:r>
              <a:rPr dirty="0"/>
              <a:t>• Year-based folders</a:t>
            </a:r>
          </a:p>
          <a:p>
            <a:r>
              <a:rPr dirty="0"/>
              <a:t>• Archive older files</a:t>
            </a:r>
          </a:p>
          <a:p>
            <a:r>
              <a:rPr dirty="0"/>
              <a:t>• Replace media instead of duplicates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23B79A-F2AF-8596-8977-1AD131867775}"/>
              </a:ext>
            </a:extLst>
          </p:cNvPr>
          <p:cNvSpPr txBox="1"/>
          <p:nvPr/>
        </p:nvSpPr>
        <p:spPr>
          <a:xfrm>
            <a:off x="539014" y="4983162"/>
            <a:ext cx="8330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Links to the page : </a:t>
            </a:r>
            <a:r>
              <a:rPr lang="en-US" dirty="0">
                <a:hlinkClick r:id="rId2"/>
              </a:rPr>
              <a:t>https://victas.uca.org.au/wp-admin/upload.php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Navigation Structure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828800"/>
            <a:ext cx="41148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/>
              <a:t>Current Problem</a:t>
            </a:r>
          </a:p>
          <a:p>
            <a:endParaRPr dirty="0"/>
          </a:p>
          <a:p>
            <a:r>
              <a:rPr dirty="0"/>
              <a:t>• Deep submenu levels</a:t>
            </a:r>
          </a:p>
          <a:p>
            <a:r>
              <a:rPr dirty="0"/>
              <a:t>• Tree-like navigation</a:t>
            </a:r>
          </a:p>
          <a:p>
            <a:r>
              <a:rPr dirty="0"/>
              <a:t>• Hard to navigate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4754880" y="1828800"/>
            <a:ext cx="41148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/>
              <a:t>Recommended Solution</a:t>
            </a:r>
          </a:p>
          <a:p>
            <a:endParaRPr dirty="0"/>
          </a:p>
          <a:p>
            <a:r>
              <a:rPr dirty="0"/>
              <a:t>• Reduce submenu levels</a:t>
            </a:r>
          </a:p>
          <a:p>
            <a:r>
              <a:rPr dirty="0"/>
              <a:t>• Clear top-level menu</a:t>
            </a:r>
          </a:p>
          <a:p>
            <a:r>
              <a:rPr dirty="0"/>
              <a:t>• Accessibility-friendly navigation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7EDCFD-E92D-C882-75D4-728EADA93070}"/>
              </a:ext>
            </a:extLst>
          </p:cNvPr>
          <p:cNvSpPr txBox="1"/>
          <p:nvPr/>
        </p:nvSpPr>
        <p:spPr>
          <a:xfrm>
            <a:off x="539014" y="4983162"/>
            <a:ext cx="8330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Links to the page : </a:t>
            </a:r>
            <a:r>
              <a:rPr lang="en-US" dirty="0">
                <a:hlinkClick r:id="rId2"/>
              </a:rPr>
              <a:t>https://victas.uca.org.au/resources/accounting-services/</a:t>
            </a:r>
            <a:r>
              <a:rPr lang="en-US" dirty="0"/>
              <a:t> </a:t>
            </a:r>
          </a:p>
          <a:p>
            <a:r>
              <a:rPr lang="en-US" dirty="0"/>
              <a:t>                                 </a:t>
            </a:r>
            <a:r>
              <a:rPr lang="en-US" dirty="0">
                <a:hlinkClick r:id="rId3"/>
              </a:rPr>
              <a:t>https://victas.uca.org.au/resources/grants/</a:t>
            </a:r>
            <a:r>
              <a:rPr lang="en-US" dirty="0"/>
              <a:t> </a:t>
            </a:r>
            <a:endParaRPr lang="en-A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742</Words>
  <Application>Microsoft Office PowerPoint</Application>
  <PresentationFormat>On-screen Show (4:3)</PresentationFormat>
  <Paragraphs>135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Synod Website Rebuild Workshop</vt:lpstr>
      <vt:lpstr>Large number of posts (1000+ since 2015)  Homepage too long  Accessibility standards (WCAG 2.1)  Performance Issue – Blank Pages Appearing  Media library audit needed  Complex navigation structure  Security – emails &amp; phone numbers visible </vt:lpstr>
      <vt:lpstr>Large Number of Posts (1000+ since 2015)</vt:lpstr>
      <vt:lpstr>Homepage Layout</vt:lpstr>
      <vt:lpstr>Recommended Homepage Layout</vt:lpstr>
      <vt:lpstr>Accessibility Standards (WCAG 2.1)</vt:lpstr>
      <vt:lpstr>Performance Issue – Blank Pages Appearing</vt:lpstr>
      <vt:lpstr>Media Library Management</vt:lpstr>
      <vt:lpstr>Navigation Structure</vt:lpstr>
      <vt:lpstr>Security &amp; Privacy – Displaying Contact Information</vt:lpstr>
      <vt:lpstr>• Better performance  • Easier content management  • Improved navigation  • Accessibility compliance  • Scalable website structure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Guna Krishnamoorthy</cp:lastModifiedBy>
  <cp:revision>5</cp:revision>
  <dcterms:created xsi:type="dcterms:W3CDTF">2013-01-27T09:14:16Z</dcterms:created>
  <dcterms:modified xsi:type="dcterms:W3CDTF">2026-03-12T01:26:40Z</dcterms:modified>
  <cp:category/>
</cp:coreProperties>
</file>